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0" r:id="rId3"/>
    <p:sldId id="261" r:id="rId4"/>
    <p:sldId id="262" r:id="rId5"/>
    <p:sldId id="258" r:id="rId6"/>
    <p:sldId id="263" r:id="rId7"/>
    <p:sldId id="256" r:id="rId8"/>
    <p:sldId id="264" r:id="rId9"/>
    <p:sldId id="265" r:id="rId10"/>
    <p:sldId id="266" r:id="rId11"/>
    <p:sldId id="267" r:id="rId12"/>
    <p:sldId id="274" r:id="rId13"/>
    <p:sldId id="268" r:id="rId14"/>
    <p:sldId id="269" r:id="rId15"/>
    <p:sldId id="280" r:id="rId16"/>
    <p:sldId id="270" r:id="rId17"/>
    <p:sldId id="271" r:id="rId18"/>
    <p:sldId id="272" r:id="rId19"/>
    <p:sldId id="277" r:id="rId20"/>
    <p:sldId id="276" r:id="rId21"/>
    <p:sldId id="273" r:id="rId22"/>
    <p:sldId id="275"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varScale="1">
        <p:scale>
          <a:sx n="106" d="100"/>
          <a:sy n="106" d="100"/>
        </p:scale>
        <p:origin x="-17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2F5E298-CC56-4FD9-AC0A-4D6D43E12293}" type="datetimeFigureOut">
              <a:rPr lang="ru-RU"/>
              <a:pPr>
                <a:defRPr/>
              </a:pPr>
              <a:t>23.01.2017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C3FD48-D9E4-4A9A-A3D6-1135BB03AAC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89283D-D88C-4EF9-9938-7277ED53DB51}" type="datetimeFigureOut">
              <a:rPr lang="ru-RU"/>
              <a:pPr>
                <a:defRPr/>
              </a:pPr>
              <a:t>23.01.2017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F1FF02-BFA1-4064-A382-2A5CA8867E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43046EB-024F-4688-998E-3687D04EE313}" type="datetimeFigureOut">
              <a:rPr lang="ru-RU"/>
              <a:pPr>
                <a:defRPr/>
              </a:pPr>
              <a:t>23.01.2017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F82E72-0DAC-463E-96B0-5997FB1222A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605EDA-F056-4A29-A196-290E7F9B39A3}" type="datetimeFigureOut">
              <a:rPr lang="ru-RU"/>
              <a:pPr>
                <a:defRPr/>
              </a:pPr>
              <a:t>23.01.2017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AA1CF2-1FD1-444F-B47B-11D4AC44C81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127A15A-70CD-4768-8465-159CBB67C47D}" type="datetimeFigureOut">
              <a:rPr lang="ru-RU"/>
              <a:pPr>
                <a:defRPr/>
              </a:pPr>
              <a:t>23.01.2017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4D3EE5-E3B8-4DC6-8503-CC8491161EC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F22D5DD-6782-44D9-A78E-2B1710B92963}" type="datetimeFigureOut">
              <a:rPr lang="ru-RU"/>
              <a:pPr>
                <a:defRPr/>
              </a:pPr>
              <a:t>23.01.2017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86E828-1C9F-430F-AC6B-4B487A30927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0456AA-A70E-416B-B2F9-762FFC93EEFC}" type="datetimeFigureOut">
              <a:rPr lang="ru-RU"/>
              <a:pPr>
                <a:defRPr/>
              </a:pPr>
              <a:t>23.01.2017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0CF14D7-1EAE-4BE3-882E-716D7D21DB2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C866966-BD29-4797-A002-977CB9B88F44}" type="datetimeFigureOut">
              <a:rPr lang="ru-RU"/>
              <a:pPr>
                <a:defRPr/>
              </a:pPr>
              <a:t>23.01.2017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9F798E2-613E-4E84-B838-AFAADE2156E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4C0BB40-DC00-4D0E-8FF8-8FA33F7B40DB}" type="datetimeFigureOut">
              <a:rPr lang="ru-RU"/>
              <a:pPr>
                <a:defRPr/>
              </a:pPr>
              <a:t>23.01.2017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33445E5-5C41-4302-9BD0-AC1ABD4FC22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23996D-902D-4CD3-B532-7C00A9B29019}" type="datetimeFigureOut">
              <a:rPr lang="ru-RU"/>
              <a:pPr>
                <a:defRPr/>
              </a:pPr>
              <a:t>23.01.2017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3A546E3-6F94-4FDF-9B65-0747DA8AEE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AF8214-B996-456A-9CE3-BCCF9FDF8EC9}" type="datetimeFigureOut">
              <a:rPr lang="ru-RU"/>
              <a:pPr>
                <a:defRPr/>
              </a:pPr>
              <a:t>23.01.2017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885728-C455-46D5-A556-A7BE9CA801A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path path="rect">
            <a:fillToRect l="100000" t="100000"/>
          </a:path>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00ADB0-FD5F-4D98-B932-B1C0627A5A92}" type="datetimeFigureOut">
              <a:rPr lang="ru-RU"/>
              <a:pPr>
                <a:defRPr/>
              </a:pPr>
              <a:t>23.01.2017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D7B9B5F-6BD9-4F3E-9842-9CE31132CBF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a:xfrm>
            <a:off x="500063" y="1785938"/>
            <a:ext cx="8229600" cy="1500187"/>
          </a:xfrm>
        </p:spPr>
        <p:txBody>
          <a:bodyPr/>
          <a:lstStyle/>
          <a:p>
            <a:r>
              <a:rPr lang="ru-RU" sz="2400" b="1" smtClean="0">
                <a:latin typeface="Arial Narrow" pitchFamily="34" charset="0"/>
              </a:rPr>
              <a:t>Пилотный проект </a:t>
            </a:r>
            <a:br>
              <a:rPr lang="ru-RU" sz="2400" b="1" smtClean="0">
                <a:latin typeface="Arial Narrow" pitchFamily="34" charset="0"/>
              </a:rPr>
            </a:br>
            <a:r>
              <a:rPr lang="ru-RU" sz="2400" b="1" smtClean="0">
                <a:latin typeface="Arial Narrow" pitchFamily="34" charset="0"/>
              </a:rPr>
              <a:t>«Добровольное и конфиденциальное консультирование и тестирование на ВИЧ-инфекцию на ЮУЖД»</a:t>
            </a:r>
          </a:p>
        </p:txBody>
      </p:sp>
      <p:sp>
        <p:nvSpPr>
          <p:cNvPr id="13314" name="Содержимое 2"/>
          <p:cNvSpPr>
            <a:spLocks noGrp="1"/>
          </p:cNvSpPr>
          <p:nvPr>
            <p:ph idx="1"/>
          </p:nvPr>
        </p:nvSpPr>
        <p:spPr>
          <a:xfrm>
            <a:off x="3714750" y="4714875"/>
            <a:ext cx="4972050" cy="1411288"/>
          </a:xfrm>
        </p:spPr>
        <p:txBody>
          <a:bodyPr/>
          <a:lstStyle/>
          <a:p>
            <a:pPr>
              <a:buFont typeface="Arial" charset="0"/>
              <a:buNone/>
            </a:pPr>
            <a:r>
              <a:rPr lang="ru-RU" sz="1800" smtClean="0">
                <a:latin typeface="Arial Narrow" pitchFamily="34" charset="0"/>
              </a:rPr>
              <a:t>17.11.2016</a:t>
            </a:r>
          </a:p>
          <a:p>
            <a:pPr>
              <a:buFont typeface="Arial" charset="0"/>
              <a:buNone/>
            </a:pPr>
            <a:r>
              <a:rPr lang="ru-RU" sz="1800" smtClean="0">
                <a:latin typeface="Arial Narrow" pitchFamily="34" charset="0"/>
              </a:rPr>
              <a:t>начальник отдела организации медицинской помощи</a:t>
            </a:r>
          </a:p>
          <a:p>
            <a:pPr>
              <a:buFont typeface="Arial" charset="0"/>
              <a:buNone/>
            </a:pPr>
            <a:r>
              <a:rPr lang="ru-RU" sz="1800" smtClean="0">
                <a:latin typeface="Arial Narrow" pitchFamily="34" charset="0"/>
              </a:rPr>
              <a:t>Южно-Уральской дирекции здравоохранения</a:t>
            </a:r>
          </a:p>
          <a:p>
            <a:pPr>
              <a:buFont typeface="Arial" charset="0"/>
              <a:buNone/>
            </a:pPr>
            <a:r>
              <a:rPr lang="ru-RU" sz="1800" smtClean="0">
                <a:latin typeface="Arial Narrow" pitchFamily="34" charset="0"/>
              </a:rPr>
              <a:t>Сорокин Анатолий Васильевич</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457200" y="4000500"/>
            <a:ext cx="8229600" cy="2571750"/>
          </a:xfrm>
        </p:spPr>
        <p:txBody>
          <a:bodyPr/>
          <a:lstStyle/>
          <a:p>
            <a:r>
              <a:rPr lang="ru-RU" sz="1800" smtClean="0">
                <a:latin typeface="Arial Narrow" pitchFamily="34" charset="0"/>
              </a:rPr>
              <a:t>Проводится трансляция видеоматериалов, посвященных популяризации тестирования населения на определение своего ВИЧ-статуса на железнодорожном вокзале ст. Челябинск</a:t>
            </a:r>
          </a:p>
        </p:txBody>
      </p:sp>
      <p:pic>
        <p:nvPicPr>
          <p:cNvPr id="22530" name="Picture 2" descr="C:\связи с общественностью\Фото\вокзал\08120037.JPG"/>
          <p:cNvPicPr>
            <a:picLocks noChangeAspect="1" noChangeArrowheads="1"/>
          </p:cNvPicPr>
          <p:nvPr/>
        </p:nvPicPr>
        <p:blipFill>
          <a:blip r:embed="rId2"/>
          <a:srcRect/>
          <a:stretch>
            <a:fillRect/>
          </a:stretch>
        </p:blipFill>
        <p:spPr bwMode="auto">
          <a:xfrm>
            <a:off x="4857750" y="500063"/>
            <a:ext cx="4000500" cy="3000375"/>
          </a:xfrm>
          <a:prstGeom prst="rect">
            <a:avLst/>
          </a:prstGeom>
          <a:noFill/>
          <a:ln w="9525">
            <a:noFill/>
            <a:miter lim="800000"/>
            <a:headEnd/>
            <a:tailEnd/>
          </a:ln>
        </p:spPr>
      </p:pic>
      <p:pic>
        <p:nvPicPr>
          <p:cNvPr id="22531" name="Picture 3" descr="C:\связи с общественностью\Фото\вокзал\2007-11-02 Vokzal 049.jpg"/>
          <p:cNvPicPr>
            <a:picLocks noChangeAspect="1" noChangeArrowheads="1"/>
          </p:cNvPicPr>
          <p:nvPr/>
        </p:nvPicPr>
        <p:blipFill>
          <a:blip r:embed="rId3"/>
          <a:srcRect/>
          <a:stretch>
            <a:fillRect/>
          </a:stretch>
        </p:blipFill>
        <p:spPr bwMode="auto">
          <a:xfrm>
            <a:off x="214313" y="500063"/>
            <a:ext cx="4405312"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sp>
        <p:nvSpPr>
          <p:cNvPr id="23554" name="Содержимое 2"/>
          <p:cNvSpPr>
            <a:spLocks noGrp="1"/>
          </p:cNvSpPr>
          <p:nvPr>
            <p:ph idx="1"/>
          </p:nvPr>
        </p:nvSpPr>
        <p:spPr>
          <a:xfrm>
            <a:off x="428625" y="4857750"/>
            <a:ext cx="8572500" cy="1714500"/>
          </a:xfrm>
        </p:spPr>
        <p:txBody>
          <a:bodyPr/>
          <a:lstStyle/>
          <a:p>
            <a:r>
              <a:rPr lang="ru-RU" sz="1800" smtClean="0">
                <a:latin typeface="Arial Narrow" pitchFamily="34" charset="0"/>
              </a:rPr>
              <a:t>На подготовительном этапе получили информацию о ВИЧ и СПИДе и предложение пройти добровольное тестирование на ВИЧ-инфекцию 1300 работников ОАО «РЖД».</a:t>
            </a:r>
          </a:p>
          <a:p>
            <a:r>
              <a:rPr lang="ru-RU" sz="1800" smtClean="0">
                <a:latin typeface="Arial Narrow" pitchFamily="34" charset="0"/>
              </a:rPr>
              <a:t>26 сентября проведена пилотная акция  «Добровольное и конфиденциальное консультирование и тестирование на ВИЧ-инфекцию на рабочих местах» среди работников Южно-Уральской железной дороги.</a:t>
            </a:r>
          </a:p>
        </p:txBody>
      </p:sp>
      <p:pic>
        <p:nvPicPr>
          <p:cNvPr id="23555" name="Picture 2" descr="C:\Users\chel-vrach1\Downloads\IMG_7972.JPG"/>
          <p:cNvPicPr>
            <a:picLocks noChangeAspect="1" noChangeArrowheads="1"/>
          </p:cNvPicPr>
          <p:nvPr/>
        </p:nvPicPr>
        <p:blipFill>
          <a:blip r:embed="rId2"/>
          <a:srcRect/>
          <a:stretch>
            <a:fillRect/>
          </a:stretch>
        </p:blipFill>
        <p:spPr bwMode="auto">
          <a:xfrm>
            <a:off x="1628775" y="357188"/>
            <a:ext cx="62198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chel-vrach1\Downloads\IMG_7978.JPG"/>
          <p:cNvPicPr>
            <a:picLocks noGrp="1" noChangeAspect="1" noChangeArrowheads="1"/>
          </p:cNvPicPr>
          <p:nvPr>
            <p:ph idx="1"/>
          </p:nvPr>
        </p:nvPicPr>
        <p:blipFill>
          <a:blip r:embed="rId2"/>
          <a:srcRect/>
          <a:stretch>
            <a:fillRect/>
          </a:stretch>
        </p:blipFill>
        <p:spPr>
          <a:xfrm>
            <a:off x="928688" y="214313"/>
            <a:ext cx="6786562" cy="4521200"/>
          </a:xfrm>
        </p:spPr>
      </p:pic>
      <p:sp>
        <p:nvSpPr>
          <p:cNvPr id="24578" name="Прямоугольник 4"/>
          <p:cNvSpPr>
            <a:spLocks noChangeArrowheads="1"/>
          </p:cNvSpPr>
          <p:nvPr/>
        </p:nvSpPr>
        <p:spPr bwMode="auto">
          <a:xfrm>
            <a:off x="500063" y="5000625"/>
            <a:ext cx="8286750" cy="1200150"/>
          </a:xfrm>
          <a:prstGeom prst="rect">
            <a:avLst/>
          </a:prstGeom>
          <a:noFill/>
          <a:ln w="9525">
            <a:noFill/>
            <a:miter lim="800000"/>
            <a:headEnd/>
            <a:tailEnd/>
          </a:ln>
        </p:spPr>
        <p:txBody>
          <a:bodyPr>
            <a:spAutoFit/>
          </a:bodyPr>
          <a:lstStyle/>
          <a:p>
            <a:r>
              <a:rPr lang="ru-RU">
                <a:latin typeface="Calibri" pitchFamily="34" charset="0"/>
              </a:rPr>
              <a:t>с 7-00 до 12-00 часов московского времени перед административным зданием эксплуатационного локомотивного депо ст. Челябинск  в мобильном пункте (одно рабочее место) и здравпункте локомотивного депо (два рабочих места) прошли </a:t>
            </a:r>
            <a:r>
              <a:rPr lang="ru-RU">
                <a:latin typeface="Arial Narrow" pitchFamily="34" charset="0"/>
              </a:rPr>
              <a:t>консультирование</a:t>
            </a:r>
            <a:r>
              <a:rPr lang="ru-RU">
                <a:latin typeface="Calibri" pitchFamily="34" charset="0"/>
              </a:rPr>
              <a:t> и тестирование 187 человек.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457200" y="4214813"/>
            <a:ext cx="8229600" cy="1911350"/>
          </a:xfrm>
        </p:spPr>
        <p:txBody>
          <a:bodyPr/>
          <a:lstStyle/>
          <a:p>
            <a:r>
              <a:rPr lang="ru-RU" sz="1800" smtClean="0">
                <a:latin typeface="Arial Narrow" pitchFamily="34" charset="0"/>
              </a:rPr>
              <a:t>с 12-00 до 14-00 часов московского времени в актовом зале административного здания Челябинского региона прошло совещание (координаторы совещания Международная организация труда, Министерство здравоохранения Челябинской области, областной центр борьбы со СПИДом, Южно-Уральская дирекция здравоохранения). </a:t>
            </a:r>
          </a:p>
          <a:p>
            <a:r>
              <a:rPr lang="ru-RU" sz="1800" smtClean="0">
                <a:latin typeface="Arial Narrow" pitchFamily="34" charset="0"/>
              </a:rPr>
              <a:t>Присутствовало 200 лидеров различных предприятий полигона ЮУЖД.</a:t>
            </a:r>
          </a:p>
          <a:p>
            <a:endParaRPr lang="ru-RU" smtClean="0"/>
          </a:p>
        </p:txBody>
      </p:sp>
      <p:pic>
        <p:nvPicPr>
          <p:cNvPr id="25602" name="Picture 2" descr="D:\ответы\РДМО 2016 год\акция ВИЧ\сентябрь-декабрь\ФотоРЖД\IMG_7996.JPG"/>
          <p:cNvPicPr>
            <a:picLocks noChangeAspect="1" noChangeArrowheads="1"/>
          </p:cNvPicPr>
          <p:nvPr/>
        </p:nvPicPr>
        <p:blipFill>
          <a:blip r:embed="rId2"/>
          <a:srcRect/>
          <a:stretch>
            <a:fillRect/>
          </a:stretch>
        </p:blipFill>
        <p:spPr bwMode="auto">
          <a:xfrm>
            <a:off x="1428750" y="285750"/>
            <a:ext cx="5786438"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813" y="2928938"/>
            <a:ext cx="7900987" cy="3697287"/>
          </a:xfrm>
        </p:spPr>
        <p:txBody>
          <a:bodyPr rtlCol="0">
            <a:normAutofit fontScale="70000" lnSpcReduction="20000"/>
          </a:bodyPr>
          <a:lstStyle/>
          <a:p>
            <a:pPr fontAlgn="auto">
              <a:spcAft>
                <a:spcPts val="0"/>
              </a:spcAft>
              <a:buFont typeface="Arial" pitchFamily="34" charset="0"/>
              <a:buChar char="•"/>
              <a:defRPr/>
            </a:pPr>
            <a:r>
              <a:rPr lang="ru-RU" sz="2600" dirty="0">
                <a:latin typeface="Arial Narrow" pitchFamily="34" charset="0"/>
              </a:rPr>
              <a:t>Показ образовательного фильма МОТ «Уроки для взрослых».</a:t>
            </a:r>
          </a:p>
          <a:p>
            <a:pPr fontAlgn="auto">
              <a:spcAft>
                <a:spcPts val="0"/>
              </a:spcAft>
              <a:buFont typeface="Arial" pitchFamily="34" charset="0"/>
              <a:buChar char="•"/>
              <a:defRPr/>
            </a:pPr>
            <a:r>
              <a:rPr lang="ru-RU" sz="2600" dirty="0">
                <a:latin typeface="Arial Narrow" pitchFamily="34" charset="0"/>
              </a:rPr>
              <a:t>Приветственные слова:</a:t>
            </a:r>
          </a:p>
          <a:p>
            <a:pPr fontAlgn="auto">
              <a:spcAft>
                <a:spcPts val="0"/>
              </a:spcAft>
              <a:buFont typeface="Arial" pitchFamily="34" charset="0"/>
              <a:buChar char="•"/>
              <a:defRPr/>
            </a:pPr>
            <a:r>
              <a:rPr lang="ru-RU" sz="2600" dirty="0">
                <a:latin typeface="Arial Narrow" pitchFamily="34" charset="0"/>
              </a:rPr>
              <a:t>-  первого заместителя Министра здравоохранения Челябинской области Щетинина Виталия Борисовича.,</a:t>
            </a:r>
          </a:p>
          <a:p>
            <a:pPr fontAlgn="auto">
              <a:spcAft>
                <a:spcPts val="0"/>
              </a:spcAft>
              <a:buFont typeface="Arial" pitchFamily="34" charset="0"/>
              <a:buChar char="•"/>
              <a:defRPr/>
            </a:pPr>
            <a:r>
              <a:rPr lang="ru-RU" sz="2600" dirty="0">
                <a:latin typeface="Arial Narrow" pitchFamily="34" charset="0"/>
              </a:rPr>
              <a:t>- заместителя руководителя Управления </a:t>
            </a:r>
            <a:r>
              <a:rPr lang="ru-RU" sz="2600" dirty="0" err="1">
                <a:latin typeface="Arial Narrow" pitchFamily="34" charset="0"/>
              </a:rPr>
              <a:t>Роспотребнадзора</a:t>
            </a:r>
            <a:r>
              <a:rPr lang="ru-RU" sz="2600" dirty="0">
                <a:latin typeface="Arial Narrow" pitchFamily="34" charset="0"/>
              </a:rPr>
              <a:t> по Челябинской области </a:t>
            </a:r>
            <a:r>
              <a:rPr lang="ru-RU" sz="2600" dirty="0" err="1">
                <a:latin typeface="Arial Narrow" pitchFamily="34" charset="0"/>
              </a:rPr>
              <a:t>Лучининой</a:t>
            </a:r>
            <a:r>
              <a:rPr lang="ru-RU" sz="2600" dirty="0">
                <a:latin typeface="Arial Narrow" pitchFamily="34" charset="0"/>
              </a:rPr>
              <a:t> Светланы Васильевны,</a:t>
            </a:r>
          </a:p>
          <a:p>
            <a:pPr fontAlgn="auto">
              <a:spcAft>
                <a:spcPts val="0"/>
              </a:spcAft>
              <a:buFont typeface="Arial" pitchFamily="34" charset="0"/>
              <a:buChar char="•"/>
              <a:defRPr/>
            </a:pPr>
            <a:r>
              <a:rPr lang="ru-RU" sz="2600" dirty="0">
                <a:latin typeface="Arial Narrow" pitchFamily="34" charset="0"/>
              </a:rPr>
              <a:t>- сообщение главного врача областного центра СПИД Маргариты Владимировны </a:t>
            </a:r>
            <a:r>
              <a:rPr lang="ru-RU" sz="2600" dirty="0" err="1">
                <a:latin typeface="Arial Narrow" pitchFamily="34" charset="0"/>
              </a:rPr>
              <a:t>Радзиховской</a:t>
            </a:r>
            <a:r>
              <a:rPr lang="ru-RU" sz="2600" dirty="0">
                <a:latin typeface="Arial Narrow" pitchFamily="34" charset="0"/>
              </a:rPr>
              <a:t> «Эпидемиологическая ситуация по ВИЧ-инфекции в Челябинской области»,</a:t>
            </a:r>
          </a:p>
          <a:p>
            <a:pPr fontAlgn="auto">
              <a:spcAft>
                <a:spcPts val="0"/>
              </a:spcAft>
              <a:buFont typeface="Arial" pitchFamily="34" charset="0"/>
              <a:buChar char="•"/>
              <a:defRPr/>
            </a:pPr>
            <a:r>
              <a:rPr lang="ru-RU" sz="2600" dirty="0">
                <a:latin typeface="Arial Narrow" pitchFamily="34" charset="0"/>
              </a:rPr>
              <a:t>- сообщение координатора программ по ВИЧ в сфере труда Бюро МОТ Екатерины Витальевны Ивановой «Роль ОАО «Российские железные дороги» в профилактике распространения ВИЧ-инфекции среди работающего населения в России».</a:t>
            </a:r>
          </a:p>
          <a:p>
            <a:pPr fontAlgn="auto">
              <a:spcAft>
                <a:spcPts val="0"/>
              </a:spcAft>
              <a:buFont typeface="Arial" pitchFamily="34" charset="0"/>
              <a:buChar char="•"/>
              <a:defRPr/>
            </a:pPr>
            <a:r>
              <a:rPr lang="ru-RU" sz="2600" dirty="0">
                <a:latin typeface="Arial Narrow" pitchFamily="34" charset="0"/>
              </a:rPr>
              <a:t>В здравпункте отделения дороги проводилось конфиденциальное консультирование и тестирование – </a:t>
            </a:r>
            <a:r>
              <a:rPr lang="ru-RU" sz="2600" dirty="0" smtClean="0">
                <a:latin typeface="Arial Narrow" pitchFamily="34" charset="0"/>
              </a:rPr>
              <a:t>32 </a:t>
            </a:r>
            <a:r>
              <a:rPr lang="ru-RU" sz="2600" dirty="0">
                <a:latin typeface="Arial Narrow" pitchFamily="34" charset="0"/>
              </a:rPr>
              <a:t>человек.</a:t>
            </a:r>
          </a:p>
          <a:p>
            <a:pPr fontAlgn="auto">
              <a:spcAft>
                <a:spcPts val="0"/>
              </a:spcAft>
              <a:buFont typeface="Arial" pitchFamily="34" charset="0"/>
              <a:buChar char="•"/>
              <a:defRPr/>
            </a:pPr>
            <a:endParaRPr lang="ru-RU" dirty="0"/>
          </a:p>
        </p:txBody>
      </p:sp>
      <p:pic>
        <p:nvPicPr>
          <p:cNvPr id="26626" name="Picture 2" descr="D:\ответы\РДМО 2016 год\акция ВИЧ\сентябрь-декабрь\IMG_8000.jpg"/>
          <p:cNvPicPr>
            <a:picLocks noChangeAspect="1" noChangeArrowheads="1"/>
          </p:cNvPicPr>
          <p:nvPr/>
        </p:nvPicPr>
        <p:blipFill>
          <a:blip r:embed="rId2"/>
          <a:srcRect/>
          <a:stretch>
            <a:fillRect/>
          </a:stretch>
        </p:blipFill>
        <p:spPr bwMode="auto">
          <a:xfrm>
            <a:off x="4643438" y="214313"/>
            <a:ext cx="3976687" cy="2649537"/>
          </a:xfrm>
          <a:prstGeom prst="rect">
            <a:avLst/>
          </a:prstGeom>
          <a:noFill/>
          <a:ln w="9525">
            <a:noFill/>
            <a:miter lim="800000"/>
            <a:headEnd/>
            <a:tailEnd/>
          </a:ln>
        </p:spPr>
      </p:pic>
      <p:pic>
        <p:nvPicPr>
          <p:cNvPr id="26627" name="Picture 3" descr="D:\ответы\РДМО 2016 год\акция ВИЧ\сентябрь-декабрь\IMG_8023.jpg"/>
          <p:cNvPicPr>
            <a:picLocks noChangeAspect="1" noChangeArrowheads="1"/>
          </p:cNvPicPr>
          <p:nvPr/>
        </p:nvPicPr>
        <p:blipFill>
          <a:blip r:embed="rId3"/>
          <a:srcRect/>
          <a:stretch>
            <a:fillRect/>
          </a:stretch>
        </p:blipFill>
        <p:spPr bwMode="auto">
          <a:xfrm>
            <a:off x="357188" y="214313"/>
            <a:ext cx="4000500" cy="266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429375"/>
          </a:xfrm>
        </p:spPr>
        <p:txBody>
          <a:bodyPr rtlCol="0">
            <a:normAutofit fontScale="92500" lnSpcReduction="20000"/>
          </a:bodyPr>
          <a:lstStyle/>
          <a:p>
            <a:pPr fontAlgn="auto">
              <a:spcAft>
                <a:spcPts val="0"/>
              </a:spcAft>
              <a:buFont typeface="Arial" pitchFamily="34" charset="0"/>
              <a:buChar char="•"/>
              <a:defRPr/>
            </a:pPr>
            <a:r>
              <a:rPr lang="ru-RU" sz="1800" dirty="0" smtClean="0">
                <a:solidFill>
                  <a:srgbClr val="FF0000"/>
                </a:solidFill>
                <a:latin typeface="Arial Narrow" pitchFamily="34" charset="0"/>
              </a:rPr>
              <a:t>http://uralpress.ru/news/2016/09/29/chelyabincy-smogut-za-den-proyti-obsledovanie-i-poluchit-konsultacii-po-profilaktike</a:t>
            </a:r>
          </a:p>
          <a:p>
            <a:pPr fontAlgn="auto">
              <a:spcAft>
                <a:spcPts val="0"/>
              </a:spcAft>
              <a:buFont typeface="Arial" pitchFamily="34" charset="0"/>
              <a:buChar char="•"/>
              <a:defRPr/>
            </a:pPr>
            <a:r>
              <a:rPr lang="ru-RU" sz="1800" dirty="0" smtClean="0">
                <a:solidFill>
                  <a:srgbClr val="FF0000"/>
                </a:solidFill>
                <a:latin typeface="Arial Narrow" pitchFamily="34" charset="0"/>
              </a:rPr>
              <a:t>Жители Челябинской области смогут сдать тест на ВИЧ-инфекцию на рабочих местах</a:t>
            </a:r>
          </a:p>
          <a:p>
            <a:pPr fontAlgn="auto">
              <a:spcAft>
                <a:spcPts val="0"/>
              </a:spcAft>
              <a:buFont typeface="Arial" pitchFamily="34" charset="0"/>
              <a:buChar char="•"/>
              <a:defRPr/>
            </a:pPr>
            <a:endParaRPr lang="ru-RU" sz="1800" dirty="0" smtClean="0">
              <a:latin typeface="Arial Narrow" pitchFamily="34" charset="0"/>
            </a:endParaRPr>
          </a:p>
          <a:p>
            <a:pPr fontAlgn="auto">
              <a:spcAft>
                <a:spcPts val="0"/>
              </a:spcAft>
              <a:buFont typeface="Arial" pitchFamily="34" charset="0"/>
              <a:buChar char="•"/>
              <a:defRPr/>
            </a:pPr>
            <a:r>
              <a:rPr lang="ru-RU" sz="1800" dirty="0" smtClean="0">
                <a:latin typeface="Arial Narrow" pitchFamily="34" charset="0"/>
              </a:rPr>
              <a:t>27/09/2016 - 11:05 Жители Челябинской области могут сдать тест на ВИЧ по пути на работу в рамках проходящей в регионе </a:t>
            </a:r>
            <a:r>
              <a:rPr lang="ru-RU" sz="1800" dirty="0" err="1" smtClean="0">
                <a:latin typeface="Arial Narrow" pitchFamily="34" charset="0"/>
              </a:rPr>
              <a:t>пилотной</a:t>
            </a:r>
            <a:r>
              <a:rPr lang="ru-RU" sz="1800" dirty="0" smtClean="0">
                <a:latin typeface="Arial Narrow" pitchFamily="34" charset="0"/>
              </a:rPr>
              <a:t> акции «Добровольное и конфиденциальное консультирование и тестирование на ВИЧ-инфекцию на рабочих местах».</a:t>
            </a:r>
          </a:p>
          <a:p>
            <a:pPr fontAlgn="auto">
              <a:spcAft>
                <a:spcPts val="0"/>
              </a:spcAft>
              <a:buFont typeface="Arial" pitchFamily="34" charset="0"/>
              <a:buChar char="•"/>
              <a:defRPr/>
            </a:pPr>
            <a:r>
              <a:rPr lang="ru-RU" sz="1800" dirty="0" smtClean="0">
                <a:latin typeface="Arial Narrow" pitchFamily="34" charset="0"/>
              </a:rPr>
              <a:t>Как сообщили агентству «</a:t>
            </a:r>
            <a:r>
              <a:rPr lang="ru-RU" sz="1800" dirty="0" err="1" smtClean="0">
                <a:latin typeface="Arial Narrow" pitchFamily="34" charset="0"/>
              </a:rPr>
              <a:t>Урал-пресс-информ</a:t>
            </a:r>
            <a:r>
              <a:rPr lang="ru-RU" sz="1800" dirty="0" smtClean="0">
                <a:latin typeface="Arial Narrow" pitchFamily="34" charset="0"/>
              </a:rPr>
              <a:t>» в министерстве здравоохранения, первыми воспользовались таким шансом работники ЮУЖД. «В депо установили мобильный пункт тестирования на ВИЧ. Все желающие могут, идя на работу или возвращаясь после смены, по пути зайти сдать тест на ВИЧ и получить результат в течение 5-10 минут», – рассказала главный специалист по проблемам диагностики и лечения ВИЧ-инфекции </a:t>
            </a:r>
            <a:r>
              <a:rPr lang="ru-RU" sz="1800" dirty="0" err="1" smtClean="0">
                <a:latin typeface="Arial Narrow" pitchFamily="34" charset="0"/>
              </a:rPr>
              <a:t>минздрава</a:t>
            </a:r>
            <a:r>
              <a:rPr lang="ru-RU" sz="1800" dirty="0" smtClean="0">
                <a:latin typeface="Arial Narrow" pitchFamily="34" charset="0"/>
              </a:rPr>
              <a:t> Челябинской области Маргарита </a:t>
            </a:r>
            <a:r>
              <a:rPr lang="ru-RU" sz="1800" dirty="0" err="1" smtClean="0">
                <a:latin typeface="Arial Narrow" pitchFamily="34" charset="0"/>
              </a:rPr>
              <a:t>Радзиховская</a:t>
            </a:r>
            <a:r>
              <a:rPr lang="ru-RU" sz="1800" dirty="0" smtClean="0">
                <a:latin typeface="Arial Narrow" pitchFamily="34" charset="0"/>
              </a:rPr>
              <a:t>.</a:t>
            </a:r>
          </a:p>
          <a:p>
            <a:pPr fontAlgn="auto">
              <a:spcAft>
                <a:spcPts val="0"/>
              </a:spcAft>
              <a:buFont typeface="Arial" pitchFamily="34" charset="0"/>
              <a:buChar char="•"/>
              <a:defRPr/>
            </a:pPr>
            <a:r>
              <a:rPr lang="ru-RU" sz="1800" dirty="0" smtClean="0">
                <a:latin typeface="Arial Narrow" pitchFamily="34" charset="0"/>
              </a:rPr>
              <a:t>Кроме того, специалисты </a:t>
            </a:r>
            <a:r>
              <a:rPr lang="ru-RU" sz="1800" dirty="0" err="1" smtClean="0">
                <a:latin typeface="Arial Narrow" pitchFamily="34" charset="0"/>
              </a:rPr>
              <a:t>минздрава</a:t>
            </a:r>
            <a:r>
              <a:rPr lang="ru-RU" sz="1800" dirty="0" smtClean="0">
                <a:latin typeface="Arial Narrow" pitchFamily="34" charset="0"/>
              </a:rPr>
              <a:t>, управления </a:t>
            </a:r>
            <a:r>
              <a:rPr lang="ru-RU" sz="1800" dirty="0" err="1" smtClean="0">
                <a:latin typeface="Arial Narrow" pitchFamily="34" charset="0"/>
              </a:rPr>
              <a:t>Роспотребнадзора</a:t>
            </a:r>
            <a:r>
              <a:rPr lang="ru-RU" sz="1800" dirty="0" smtClean="0">
                <a:latin typeface="Arial Narrow" pitchFamily="34" charset="0"/>
              </a:rPr>
              <a:t> и международной организации труда рассказали работникам депо о том, что такое ВИЧ и СПИД, о механизмах заражениях, способах профилактики и принципах правильного отношения к заболеванию и заболевшим людям.</a:t>
            </a:r>
          </a:p>
          <a:p>
            <a:pPr fontAlgn="auto">
              <a:spcAft>
                <a:spcPts val="0"/>
              </a:spcAft>
              <a:buFont typeface="Arial" pitchFamily="34" charset="0"/>
              <a:buChar char="•"/>
              <a:defRPr/>
            </a:pPr>
            <a:r>
              <a:rPr lang="ru-RU" sz="1800" dirty="0" smtClean="0">
                <a:latin typeface="Arial Narrow" pitchFamily="34" charset="0"/>
              </a:rPr>
              <a:t>Первый заместитель министра здравоохранения Челябинской области Виталий Щетинин констатировал, что на сегодня в регионе сложилась тревожная ситуация по ВИЧ-инфекции. «Намечается тенденция смещения эпицентра эпидемии в старшие возрастные группы. Средний возраст выявленных пациентов 32-34 года», - отметил Щетинин. И здесь важно разъяснить людям всю серьезность ситуации.</a:t>
            </a:r>
          </a:p>
          <a:p>
            <a:pPr fontAlgn="auto">
              <a:spcAft>
                <a:spcPts val="0"/>
              </a:spcAft>
              <a:buFont typeface="Arial" pitchFamily="34" charset="0"/>
              <a:buChar char="•"/>
              <a:defRPr/>
            </a:pPr>
            <a:r>
              <a:rPr lang="ru-RU" sz="1800" dirty="0" smtClean="0">
                <a:latin typeface="Arial Narrow" pitchFamily="34" charset="0"/>
              </a:rPr>
              <a:t>По словам замминистра, многие заболевшие не имеют клинических проявлений болезни, долгое время не знают о своем диагнозе, не получают необходимое лечение и становятся источником заражения окружающих. Он отмечает, что от заражения сегодня не застрахован никто, но надо понимать, что на сегодня ВИЧ – не приговор. «Современная медицина позволяет человеку контролировать развитие болезни и вести нормальный образ жизни, заводить семью, рожать здоровых детей», - разъяснял Щетинин.</a:t>
            </a:r>
          </a:p>
          <a:p>
            <a:pPr fontAlgn="auto">
              <a:spcAft>
                <a:spcPts val="0"/>
              </a:spcAft>
              <a:buFont typeface="Arial" pitchFamily="34" charset="0"/>
              <a:buChar char="•"/>
              <a:defRPr/>
            </a:pPr>
            <a:endParaRPr lang="ru-RU" sz="18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5429250" y="285750"/>
            <a:ext cx="3257550" cy="6000750"/>
          </a:xfrm>
        </p:spPr>
        <p:txBody>
          <a:bodyPr/>
          <a:lstStyle/>
          <a:p>
            <a:r>
              <a:rPr lang="ru-RU" sz="1800" smtClean="0">
                <a:latin typeface="Arial Narrow" pitchFamily="34" charset="0"/>
              </a:rPr>
              <a:t>27-28 сентября 2016 г. заместитель начальника дирекции здравоохранения приняла участие во II Уральском медицинском научно-практическом форуме «Социально-значимые инфекции – проблемы  XXI века: диагностика, лечение, профилактика». Круглый стол: «Организация работы по профилактике ВИЧ-инфекции на рабочих местах. Обмен опытом. г. Ростов-на-Дону, г. Екатеринбург, г. Уфа, г. Барнаул.</a:t>
            </a:r>
          </a:p>
          <a:p>
            <a:endParaRPr lang="ru-RU" smtClean="0"/>
          </a:p>
        </p:txBody>
      </p:sp>
      <p:pic>
        <p:nvPicPr>
          <p:cNvPr id="28674" name="Рисунок 5"/>
          <p:cNvPicPr>
            <a:picLocks noChangeAspect="1"/>
          </p:cNvPicPr>
          <p:nvPr/>
        </p:nvPicPr>
        <p:blipFill>
          <a:blip r:embed="rId2"/>
          <a:srcRect/>
          <a:stretch>
            <a:fillRect/>
          </a:stretch>
        </p:blipFill>
        <p:spPr bwMode="auto">
          <a:xfrm>
            <a:off x="1077913" y="214313"/>
            <a:ext cx="4021137"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a:spLocks noGrp="1"/>
          </p:cNvSpPr>
          <p:nvPr>
            <p:ph idx="1"/>
          </p:nvPr>
        </p:nvSpPr>
        <p:spPr>
          <a:xfrm>
            <a:off x="571500" y="3500438"/>
            <a:ext cx="8115300" cy="2000250"/>
          </a:xfrm>
        </p:spPr>
        <p:txBody>
          <a:bodyPr/>
          <a:lstStyle/>
          <a:p>
            <a:r>
              <a:rPr lang="ru-RU" sz="1800" smtClean="0">
                <a:latin typeface="Arial Narrow" pitchFamily="34" charset="0"/>
              </a:rPr>
              <a:t>28 сентября 2016 г. Управление дороги.  Проведена встреча с целью продолжения профилактической работы, направленной на консультирование и тестирование на ВИЧ-инфекцию работников полигона дороги (начальники отделов кадров, начальники отделов охраны труда, председатели профсоюзных организаций с участием Ивановой Е.В. – МОТ, Радзиховской М.В. – главного врача областного центра  по профилактике и борьбе со СПИДом.</a:t>
            </a:r>
          </a:p>
          <a:p>
            <a:endParaRPr lang="ru-RU" smtClean="0"/>
          </a:p>
        </p:txBody>
      </p:sp>
      <p:pic>
        <p:nvPicPr>
          <p:cNvPr id="29698" name="Picture 4" descr="D:\ответы\РДМО 2016 год\акция ВИЧ\сентябрь-декабрь\x_a4a0856f.jpg"/>
          <p:cNvPicPr>
            <a:picLocks noChangeAspect="1" noChangeArrowheads="1"/>
          </p:cNvPicPr>
          <p:nvPr/>
        </p:nvPicPr>
        <p:blipFill>
          <a:blip r:embed="rId2"/>
          <a:srcRect/>
          <a:stretch>
            <a:fillRect/>
          </a:stretch>
        </p:blipFill>
        <p:spPr bwMode="auto">
          <a:xfrm>
            <a:off x="1928813" y="214313"/>
            <a:ext cx="43053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p:txBody>
          <a:bodyPr/>
          <a:lstStyle/>
          <a:p>
            <a:r>
              <a:rPr lang="ru-RU" sz="1800" smtClean="0">
                <a:latin typeface="Arial Narrow" pitchFamily="34" charset="0"/>
              </a:rPr>
              <a:t>В поддержку Государственной стратегии противодействия распространению ВИЧ-инфекции в Российской Федерации на период до    2020 года, утвержденной распоряжением Правительства Российской Федерации 20 октября 2016 г. № 2203-р, и в связи с обращением президента Фонда социально-культурных инициатив Медведевой С.В. (№ ВХ-37843 от 24.10.2016) ОАО «РЖД» продолжает участие во Всероссийской акции «Стоп ВИЧ/СПИД». </a:t>
            </a:r>
          </a:p>
        </p:txBody>
      </p:sp>
      <p:pic>
        <p:nvPicPr>
          <p:cNvPr id="30722" name="Рисунок 4" descr="STOPAIDS.jpg"/>
          <p:cNvPicPr>
            <a:picLocks noChangeAspect="1"/>
          </p:cNvPicPr>
          <p:nvPr/>
        </p:nvPicPr>
        <p:blipFill>
          <a:blip r:embed="rId2"/>
          <a:srcRect/>
          <a:stretch>
            <a:fillRect/>
          </a:stretch>
        </p:blipFill>
        <p:spPr bwMode="auto">
          <a:xfrm>
            <a:off x="2928938" y="4000500"/>
            <a:ext cx="3143250" cy="222250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ru-RU" sz="1800" b="1" smtClean="0">
                <a:latin typeface="Arial Narrow" pitchFamily="34" charset="0"/>
              </a:rPr>
              <a:t>в рамках </a:t>
            </a:r>
            <a:r>
              <a:rPr lang="ru-RU" sz="1800" smtClean="0">
                <a:latin typeface="Arial Narrow" pitchFamily="34" charset="0"/>
              </a:rPr>
              <a:t/>
            </a:r>
            <a:br>
              <a:rPr lang="ru-RU" sz="1800" smtClean="0">
                <a:latin typeface="Arial Narrow" pitchFamily="34" charset="0"/>
              </a:rPr>
            </a:br>
            <a:r>
              <a:rPr lang="ru-RU" sz="1800" b="1" smtClean="0">
                <a:latin typeface="Arial Narrow" pitchFamily="34" charset="0"/>
              </a:rPr>
              <a:t>Всероссийской акции «Стоп ВИЧ/СПИД» </a:t>
            </a:r>
            <a:r>
              <a:rPr lang="ru-RU" sz="1800" smtClean="0">
                <a:latin typeface="Arial Narrow" pitchFamily="34" charset="0"/>
              </a:rPr>
              <a:t/>
            </a:r>
            <a:br>
              <a:rPr lang="ru-RU" sz="1800" smtClean="0">
                <a:latin typeface="Arial Narrow" pitchFamily="34" charset="0"/>
              </a:rPr>
            </a:br>
            <a:r>
              <a:rPr lang="ru-RU" sz="1800" b="1" smtClean="0">
                <a:latin typeface="Arial Narrow" pitchFamily="34" charset="0"/>
              </a:rPr>
              <a:t> на Южно-Уральской железной дороге планируется в ноябре 2016 года:</a:t>
            </a:r>
            <a:endParaRPr lang="ru-RU" sz="1800" smtClean="0">
              <a:latin typeface="Arial Narrow" pitchFamily="34" charset="0"/>
            </a:endParaRPr>
          </a:p>
        </p:txBody>
      </p:sp>
      <p:sp>
        <p:nvSpPr>
          <p:cNvPr id="31746" name="Содержимое 2"/>
          <p:cNvSpPr>
            <a:spLocks noGrp="1"/>
          </p:cNvSpPr>
          <p:nvPr>
            <p:ph idx="1"/>
          </p:nvPr>
        </p:nvSpPr>
        <p:spPr>
          <a:xfrm>
            <a:off x="457200" y="1428750"/>
            <a:ext cx="8229600" cy="3143250"/>
          </a:xfrm>
        </p:spPr>
        <p:txBody>
          <a:bodyPr/>
          <a:lstStyle/>
          <a:p>
            <a:r>
              <a:rPr lang="ru-RU" sz="1800" smtClean="0">
                <a:latin typeface="Arial Narrow" pitchFamily="34" charset="0"/>
              </a:rPr>
              <a:t>31 выход цеховых терапевтов на предприятия ЮУЖД;</a:t>
            </a:r>
          </a:p>
          <a:p>
            <a:r>
              <a:rPr lang="ru-RU" sz="1800" smtClean="0">
                <a:latin typeface="Arial Narrow" pitchFamily="34" charset="0"/>
              </a:rPr>
              <a:t>Проведение 292 бесед и 28 лекций в целевых аудиториях на предприятиях ЮУЖД;</a:t>
            </a:r>
          </a:p>
          <a:p>
            <a:r>
              <a:rPr lang="ru-RU" sz="1800" smtClean="0">
                <a:latin typeface="Arial Narrow" pitchFamily="34" charset="0"/>
              </a:rPr>
              <a:t>Распространение  8000 тематических листовок  в больницах и поликлиниках ЮУЖД, а так же во время бесед с целевыми аудиториями;</a:t>
            </a:r>
          </a:p>
          <a:p>
            <a:r>
              <a:rPr lang="ru-RU" sz="1800" smtClean="0">
                <a:latin typeface="Arial Narrow" pitchFamily="34" charset="0"/>
              </a:rPr>
              <a:t>Подготовка и размещение в поликлиниках и стационарах 22 тематических бюллетеней;</a:t>
            </a:r>
          </a:p>
          <a:p>
            <a:r>
              <a:rPr lang="ru-RU" sz="1800" smtClean="0">
                <a:latin typeface="Arial Narrow" pitchFamily="34" charset="0"/>
              </a:rPr>
              <a:t>Обеспечение трансляций тематических видеороликов о профилактике ВИЧ на вокзале ст. Челябинск, поликлиниках, стационарах НУЗ.</a:t>
            </a:r>
            <a:endParaRPr lang="ru-RU" sz="1800" smtClean="0"/>
          </a:p>
        </p:txBody>
      </p:sp>
      <p:pic>
        <p:nvPicPr>
          <p:cNvPr id="31747" name="Рисунок 3" descr="STOPAIDS.jpg"/>
          <p:cNvPicPr>
            <a:picLocks noChangeAspect="1"/>
          </p:cNvPicPr>
          <p:nvPr/>
        </p:nvPicPr>
        <p:blipFill>
          <a:blip r:embed="rId2"/>
          <a:srcRect/>
          <a:stretch>
            <a:fillRect/>
          </a:stretch>
        </p:blipFill>
        <p:spPr bwMode="auto">
          <a:xfrm>
            <a:off x="3071813" y="4143375"/>
            <a:ext cx="3143250" cy="222250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idx="1"/>
          </p:nvPr>
        </p:nvSpPr>
        <p:spPr>
          <a:xfrm>
            <a:off x="4572000" y="214313"/>
            <a:ext cx="4214813" cy="5424487"/>
          </a:xfrm>
        </p:spPr>
        <p:txBody>
          <a:bodyPr/>
          <a:lstStyle/>
          <a:p>
            <a:pPr algn="just"/>
            <a:r>
              <a:rPr lang="ru-RU" sz="1800" smtClean="0">
                <a:solidFill>
                  <a:schemeClr val="tx1"/>
                </a:solidFill>
                <a:latin typeface="Arial Narrow" pitchFamily="34" charset="0"/>
              </a:rPr>
              <a:t>В период с 10 по 20 мая 2016 г. была проведена Всероссийская акция «Стоп ВИЧ/СПИД». Организатор мероприятия - Фонд социально-культурных инициатив при участии Министерства здравоохранения Российской Федерации, Министерства образования и науки Российской Федерации и Министерства связи и массовых коммуникаций Российской Федерации.</a:t>
            </a:r>
          </a:p>
          <a:p>
            <a:pPr algn="just"/>
            <a:r>
              <a:rPr lang="ru-RU" sz="1800" smtClean="0">
                <a:solidFill>
                  <a:schemeClr val="tx1"/>
                </a:solidFill>
                <a:latin typeface="Arial Narrow" pitchFamily="34" charset="0"/>
              </a:rPr>
              <a:t>Президентом ОАО «РЖД» О.В.Белозёровым было принято решение о поддержке данной инициативы.</a:t>
            </a:r>
          </a:p>
          <a:p>
            <a:pPr algn="just"/>
            <a:r>
              <a:rPr lang="ru-RU" sz="1800" smtClean="0">
                <a:solidFill>
                  <a:schemeClr val="tx1"/>
                </a:solidFill>
                <a:latin typeface="Arial Narrow" pitchFamily="34" charset="0"/>
              </a:rPr>
              <a:t>В мае 2016 г. на сети железных дорог была поддержана инициатива и проведена акция «Стоп ВИЧ/СПИД» совместно с университетскими комплексами железнодорожного транспорта и НУЗ ОАО «РЖД».</a:t>
            </a:r>
          </a:p>
        </p:txBody>
      </p:sp>
      <p:pic>
        <p:nvPicPr>
          <p:cNvPr id="14338" name="Рисунок 3" descr="STOPAIDS.jpg"/>
          <p:cNvPicPr>
            <a:picLocks noChangeAspect="1"/>
          </p:cNvPicPr>
          <p:nvPr/>
        </p:nvPicPr>
        <p:blipFill>
          <a:blip r:embed="rId2"/>
          <a:srcRect/>
          <a:stretch>
            <a:fillRect/>
          </a:stretch>
        </p:blipFill>
        <p:spPr bwMode="auto">
          <a:xfrm>
            <a:off x="4357688" y="5572125"/>
            <a:ext cx="1212850" cy="85725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pic>
        <p:nvPicPr>
          <p:cNvPr id="14339" name="Рисунок 4" descr="C:\Users\yko\проекты 2016\Борьба со СПИДом\информация для сайтов\Logo aкции.jpg"/>
          <p:cNvPicPr>
            <a:picLocks noChangeAspect="1" noChangeArrowheads="1"/>
          </p:cNvPicPr>
          <p:nvPr/>
        </p:nvPicPr>
        <p:blipFill>
          <a:blip r:embed="rId3"/>
          <a:srcRect/>
          <a:stretch>
            <a:fillRect/>
          </a:stretch>
        </p:blipFill>
        <p:spPr bwMode="auto">
          <a:xfrm>
            <a:off x="500063" y="142875"/>
            <a:ext cx="3933825" cy="3357563"/>
          </a:xfrm>
          <a:prstGeom prst="rect">
            <a:avLst/>
          </a:prstGeom>
          <a:noFill/>
          <a:ln w="9525">
            <a:noFill/>
            <a:miter lim="800000"/>
            <a:headEnd/>
            <a:tailEnd/>
          </a:ln>
        </p:spPr>
      </p:pic>
      <p:pic>
        <p:nvPicPr>
          <p:cNvPr id="14340" name="Picture 1" descr="C:\связи с общественностью\День здоровья\фотографии для отправки\3\Оренбурга (8).jpg"/>
          <p:cNvPicPr>
            <a:picLocks noChangeAspect="1" noChangeArrowheads="1"/>
          </p:cNvPicPr>
          <p:nvPr/>
        </p:nvPicPr>
        <p:blipFill>
          <a:blip r:embed="rId4"/>
          <a:srcRect/>
          <a:stretch>
            <a:fillRect/>
          </a:stretch>
        </p:blipFill>
        <p:spPr bwMode="auto">
          <a:xfrm>
            <a:off x="500063" y="3500438"/>
            <a:ext cx="3881437"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Содержимое 2"/>
          <p:cNvSpPr>
            <a:spLocks noGrp="1"/>
          </p:cNvSpPr>
          <p:nvPr>
            <p:ph idx="1"/>
          </p:nvPr>
        </p:nvSpPr>
        <p:spPr>
          <a:xfrm>
            <a:off x="457200" y="1928813"/>
            <a:ext cx="8229600" cy="1714500"/>
          </a:xfrm>
        </p:spPr>
        <p:txBody>
          <a:bodyPr/>
          <a:lstStyle/>
          <a:p>
            <a:r>
              <a:rPr lang="ru-RU" sz="1800" smtClean="0">
                <a:latin typeface="Arial Narrow" pitchFamily="34" charset="0"/>
              </a:rPr>
              <a:t>29 ноября 2016г. планируется проведение акции «Стоп ВИЧ/СПИД» среди работников Оренбургского региона ЮУЖД с привлечением врачей-специалистов Оренбургского областного Центра по профилактике и борьбе со СПИДом</a:t>
            </a:r>
          </a:p>
        </p:txBody>
      </p:sp>
      <p:pic>
        <p:nvPicPr>
          <p:cNvPr id="32770" name="Рисунок 3" descr="STOPAIDS.jpg"/>
          <p:cNvPicPr>
            <a:picLocks noChangeAspect="1"/>
          </p:cNvPicPr>
          <p:nvPr/>
        </p:nvPicPr>
        <p:blipFill>
          <a:blip r:embed="rId2"/>
          <a:srcRect/>
          <a:stretch>
            <a:fillRect/>
          </a:stretch>
        </p:blipFill>
        <p:spPr bwMode="auto">
          <a:xfrm>
            <a:off x="2928938" y="4000500"/>
            <a:ext cx="3143250" cy="222250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2"/>
          <p:cNvSpPr>
            <a:spLocks noGrp="1"/>
          </p:cNvSpPr>
          <p:nvPr>
            <p:ph idx="1"/>
          </p:nvPr>
        </p:nvSpPr>
        <p:spPr>
          <a:xfrm>
            <a:off x="457200" y="2000250"/>
            <a:ext cx="8229600" cy="1785938"/>
          </a:xfrm>
        </p:spPr>
        <p:txBody>
          <a:bodyPr/>
          <a:lstStyle/>
          <a:p>
            <a:r>
              <a:rPr lang="ru-RU" sz="1800" smtClean="0">
                <a:latin typeface="Arial Narrow" pitchFamily="34" charset="0"/>
              </a:rPr>
              <a:t>28 - 30 ноября 2016г. планируется ГБУЗ «Областной центр по профилактике и борьбе со СПИДом и инфекционными заболеваниями» размещение на вокзале ст. Челябинск-Главный кабинки экспресс-тестирования на  ВИЧ-инфекцию (совместно с Дорожной клинической больницей на  ст.Челябинск).</a:t>
            </a:r>
          </a:p>
        </p:txBody>
      </p:sp>
      <p:pic>
        <p:nvPicPr>
          <p:cNvPr id="33794" name="Рисунок 3" descr="STOPAIDS.jpg"/>
          <p:cNvPicPr>
            <a:picLocks noChangeAspect="1"/>
          </p:cNvPicPr>
          <p:nvPr/>
        </p:nvPicPr>
        <p:blipFill>
          <a:blip r:embed="rId2"/>
          <a:srcRect/>
          <a:stretch>
            <a:fillRect/>
          </a:stretch>
        </p:blipFill>
        <p:spPr bwMode="auto">
          <a:xfrm>
            <a:off x="2928938" y="4000500"/>
            <a:ext cx="3143250" cy="222250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Содержимое 2"/>
          <p:cNvSpPr>
            <a:spLocks noGrp="1"/>
          </p:cNvSpPr>
          <p:nvPr>
            <p:ph idx="1"/>
          </p:nvPr>
        </p:nvSpPr>
        <p:spPr/>
        <p:txBody>
          <a:bodyPr/>
          <a:lstStyle/>
          <a:p>
            <a:r>
              <a:rPr lang="ru-RU" sz="1800" smtClean="0">
                <a:latin typeface="Arial Narrow" pitchFamily="34" charset="0"/>
              </a:rPr>
              <a:t>2 декабря 2016г. планируется проведение на территории локомотивного депо станции Златоуст представителями выездной лаборатории ГБУЗ «Областной центр по профилактике и борьбе со СПИДом и инфекционными заболеваниями» тестирования на  ВИЧ-инфекцию работников предприятий Златоустовского региона.</a:t>
            </a:r>
          </a:p>
        </p:txBody>
      </p:sp>
      <p:pic>
        <p:nvPicPr>
          <p:cNvPr id="34818" name="Рисунок 3" descr="C:\Users\yko\проекты 2016\Борьба со СПИДом\информация для сайтов\Logo aкции.jpg"/>
          <p:cNvPicPr>
            <a:picLocks noChangeAspect="1" noChangeArrowheads="1"/>
          </p:cNvPicPr>
          <p:nvPr/>
        </p:nvPicPr>
        <p:blipFill>
          <a:blip r:embed="rId2"/>
          <a:srcRect/>
          <a:stretch>
            <a:fillRect/>
          </a:stretch>
        </p:blipFill>
        <p:spPr bwMode="auto">
          <a:xfrm>
            <a:off x="2357438" y="3071813"/>
            <a:ext cx="3933825" cy="33575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457200" y="1714500"/>
            <a:ext cx="8229600" cy="1071563"/>
          </a:xfrm>
        </p:spPr>
        <p:txBody>
          <a:bodyPr/>
          <a:lstStyle/>
          <a:p>
            <a:r>
              <a:rPr lang="ru-RU" sz="1800" smtClean="0">
                <a:latin typeface="Arial Narrow" pitchFamily="34" charset="0"/>
              </a:rPr>
              <a:t>Спасибо за внимание!</a:t>
            </a:r>
          </a:p>
        </p:txBody>
      </p:sp>
      <p:pic>
        <p:nvPicPr>
          <p:cNvPr id="35842" name="Рисунок 3" descr="C:\Users\yko\проекты 2016\Борьба со СПИДом\информация для сайтов\Logo aкции.jpg"/>
          <p:cNvPicPr>
            <a:picLocks noChangeAspect="1" noChangeArrowheads="1"/>
          </p:cNvPicPr>
          <p:nvPr/>
        </p:nvPicPr>
        <p:blipFill>
          <a:blip r:embed="rId2"/>
          <a:srcRect/>
          <a:stretch>
            <a:fillRect/>
          </a:stretch>
        </p:blipFill>
        <p:spPr bwMode="auto">
          <a:xfrm>
            <a:off x="2428875" y="2857500"/>
            <a:ext cx="3933825" cy="33575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75" y="874713"/>
          <a:ext cx="8858250" cy="5840412"/>
        </p:xfrm>
        <a:graphic>
          <a:graphicData uri="http://schemas.openxmlformats.org/drawingml/2006/table">
            <a:tbl>
              <a:tblPr firstRow="1" bandRow="1">
                <a:tableStyleId>{5C22544A-7EE6-4342-B048-85BDC9FD1C3A}</a:tableStyleId>
              </a:tblPr>
              <a:tblGrid>
                <a:gridCol w="512462"/>
                <a:gridCol w="2229374"/>
                <a:gridCol w="1435253"/>
                <a:gridCol w="3729502"/>
                <a:gridCol w="951720"/>
              </a:tblGrid>
              <a:tr h="1125854">
                <a:tc>
                  <a:txBody>
                    <a:bodyPr/>
                    <a:lstStyle/>
                    <a:p>
                      <a:pPr algn="ctr">
                        <a:lnSpc>
                          <a:spcPct val="100000"/>
                        </a:lnSpc>
                      </a:pPr>
                      <a:r>
                        <a:rPr lang="ru-RU" sz="1600" dirty="0" smtClean="0">
                          <a:latin typeface="Arial Narrow" pitchFamily="34" charset="0"/>
                        </a:rPr>
                        <a:t>№ </a:t>
                      </a:r>
                      <a:r>
                        <a:rPr lang="ru-RU" sz="1600" dirty="0" err="1" smtClean="0">
                          <a:latin typeface="Arial Narrow" pitchFamily="34" charset="0"/>
                        </a:rPr>
                        <a:t>п</a:t>
                      </a:r>
                      <a:r>
                        <a:rPr lang="ru-RU" sz="1600" dirty="0" smtClean="0">
                          <a:latin typeface="Arial Narrow" pitchFamily="34" charset="0"/>
                        </a:rPr>
                        <a:t>/</a:t>
                      </a:r>
                      <a:r>
                        <a:rPr lang="ru-RU" sz="1600" dirty="0" err="1" smtClean="0">
                          <a:latin typeface="Arial Narrow" pitchFamily="34" charset="0"/>
                        </a:rPr>
                        <a:t>п</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НУЗ</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Дата проведения акции</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Место проведения</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Количество присутствующих</a:t>
                      </a:r>
                      <a:endParaRPr lang="ru-RU" sz="1600" dirty="0">
                        <a:latin typeface="Arial Narrow" pitchFamily="34" charset="0"/>
                      </a:endParaRPr>
                    </a:p>
                  </a:txBody>
                  <a:tcPr anchor="ctr"/>
                </a:tc>
              </a:tr>
              <a:tr h="648564">
                <a:tc>
                  <a:txBody>
                    <a:bodyPr/>
                    <a:lstStyle/>
                    <a:p>
                      <a:pPr algn="ctr">
                        <a:lnSpc>
                          <a:spcPct val="100000"/>
                        </a:lnSpc>
                      </a:pPr>
                      <a:r>
                        <a:rPr lang="ru-RU" sz="1600" dirty="0" smtClean="0">
                          <a:latin typeface="Arial Narrow" pitchFamily="34" charset="0"/>
                        </a:rPr>
                        <a:t>1</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ОБ на ст.Курган</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18.05.2016</a:t>
                      </a:r>
                      <a:endParaRPr lang="ru-RU" sz="1600" dirty="0">
                        <a:latin typeface="Arial Narrow" pitchFamily="34" charset="0"/>
                        <a:ea typeface="Calibri"/>
                        <a:cs typeface="Times New Roman"/>
                      </a:endParaRP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Курганский институт железнодорожного транспорта</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78</a:t>
                      </a:r>
                    </a:p>
                  </a:txBody>
                  <a:tcPr marL="68580" marR="68580" marT="0" marB="0" anchor="ctr"/>
                </a:tc>
              </a:tr>
              <a:tr h="648564">
                <a:tc>
                  <a:txBody>
                    <a:bodyPr/>
                    <a:lstStyle/>
                    <a:p>
                      <a:pPr algn="ctr">
                        <a:lnSpc>
                          <a:spcPct val="100000"/>
                        </a:lnSpc>
                      </a:pPr>
                      <a:r>
                        <a:rPr lang="ru-RU" sz="1600" dirty="0" smtClean="0">
                          <a:latin typeface="Arial Narrow" pitchFamily="34" charset="0"/>
                        </a:rPr>
                        <a:t>2</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ОП на ст. Петропавловск</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Петропавловский колледж железнодорожного транспорта</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184</a:t>
                      </a:r>
                    </a:p>
                  </a:txBody>
                  <a:tcPr marL="68580" marR="68580" marT="0" marB="0" anchor="ctr"/>
                </a:tc>
              </a:tr>
              <a:tr h="648564">
                <a:tc>
                  <a:txBody>
                    <a:bodyPr/>
                    <a:lstStyle/>
                    <a:p>
                      <a:pPr algn="ctr">
                        <a:lnSpc>
                          <a:spcPct val="100000"/>
                        </a:lnSpc>
                      </a:pPr>
                      <a:r>
                        <a:rPr lang="ru-RU" sz="1600" dirty="0" smtClean="0">
                          <a:latin typeface="Arial Narrow" pitchFamily="34" charset="0"/>
                        </a:rPr>
                        <a:t>3</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19.05.2016 - </a:t>
                      </a:r>
                      <a:r>
                        <a:rPr lang="ru-RU" sz="1600" dirty="0">
                          <a:latin typeface="Arial Narrow" pitchFamily="34" charset="0"/>
                          <a:ea typeface="Calibri"/>
                          <a:cs typeface="Times New Roman"/>
                        </a:rPr>
                        <a:t>20.05.2016</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филиал СамГУПС</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894</a:t>
                      </a:r>
                    </a:p>
                  </a:txBody>
                  <a:tcPr marL="68580" marR="68580" marT="0" marB="0" anchor="ctr"/>
                </a:tc>
              </a:tr>
              <a:tr h="648564">
                <a:tc>
                  <a:txBody>
                    <a:bodyPr/>
                    <a:lstStyle/>
                    <a:p>
                      <a:pPr algn="ctr">
                        <a:lnSpc>
                          <a:spcPct val="100000"/>
                        </a:lnSpc>
                      </a:pPr>
                      <a:r>
                        <a:rPr lang="ru-RU" sz="1600" dirty="0" smtClean="0">
                          <a:latin typeface="Arial Narrow" pitchFamily="34" charset="0"/>
                        </a:rPr>
                        <a:t>4</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Профессиональное техническое училище</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256</a:t>
                      </a:r>
                    </a:p>
                  </a:txBody>
                  <a:tcPr marL="68580" marR="68580" marT="0" marB="0" anchor="ctr"/>
                </a:tc>
              </a:tr>
              <a:tr h="648564">
                <a:tc>
                  <a:txBody>
                    <a:bodyPr/>
                    <a:lstStyle/>
                    <a:p>
                      <a:pPr algn="ctr">
                        <a:lnSpc>
                          <a:spcPct val="100000"/>
                        </a:lnSpc>
                      </a:pPr>
                      <a:r>
                        <a:rPr lang="ru-RU" sz="1600" dirty="0" smtClean="0">
                          <a:latin typeface="Arial Narrow" pitchFamily="34" charset="0"/>
                        </a:rPr>
                        <a:t>5</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Оренбургское железнодорожное медицинское училище</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453</a:t>
                      </a:r>
                    </a:p>
                  </a:txBody>
                  <a:tcPr marL="68580" marR="68580" marT="0" marB="0" anchor="ctr"/>
                </a:tc>
              </a:tr>
              <a:tr h="648564">
                <a:tc>
                  <a:txBody>
                    <a:bodyPr/>
                    <a:lstStyle/>
                    <a:p>
                      <a:pPr algn="ctr">
                        <a:lnSpc>
                          <a:spcPct val="100000"/>
                        </a:lnSpc>
                      </a:pPr>
                      <a:r>
                        <a:rPr lang="ru-RU" sz="1600" dirty="0" smtClean="0">
                          <a:latin typeface="Arial Narrow" pitchFamily="34" charset="0"/>
                        </a:rPr>
                        <a:t>6</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ДКБ на ст.Челябинск</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18.05.2016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ДК железнодорожников (для молодых специалистов)</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150</a:t>
                      </a:r>
                    </a:p>
                  </a:txBody>
                  <a:tcPr marL="68580" marR="68580" marT="0" marB="0" anchor="ctr"/>
                </a:tc>
              </a:tr>
              <a:tr h="411920">
                <a:tc>
                  <a:txBody>
                    <a:bodyPr/>
                    <a:lstStyle/>
                    <a:p>
                      <a:pPr algn="ctr">
                        <a:lnSpc>
                          <a:spcPct val="100000"/>
                        </a:lnSpc>
                      </a:pPr>
                      <a:r>
                        <a:rPr lang="ru-RU" sz="1600" dirty="0" smtClean="0">
                          <a:latin typeface="Arial Narrow" pitchFamily="34" charset="0"/>
                        </a:rPr>
                        <a:t>7</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УБ на ст.Орск</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Филиал </a:t>
                      </a:r>
                      <a:r>
                        <a:rPr lang="ru-RU" sz="1600" dirty="0" err="1" smtClean="0">
                          <a:latin typeface="Arial Narrow" pitchFamily="34" charset="0"/>
                          <a:ea typeface="Calibri"/>
                          <a:cs typeface="Times New Roman"/>
                        </a:rPr>
                        <a:t>СамГУПС</a:t>
                      </a:r>
                      <a:endParaRPr lang="ru-RU" sz="1600" dirty="0">
                        <a:latin typeface="Arial Narrow" pitchFamily="34" charset="0"/>
                        <a:ea typeface="Calibri"/>
                        <a:cs typeface="Times New Roman"/>
                      </a:endParaRP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82</a:t>
                      </a:r>
                    </a:p>
                  </a:txBody>
                  <a:tcPr marL="68580" marR="68580" marT="0" marB="0" anchor="ctr"/>
                </a:tc>
              </a:tr>
              <a:tr h="411920">
                <a:tc gridSpan="4">
                  <a:txBody>
                    <a:bodyPr/>
                    <a:lstStyle/>
                    <a:p>
                      <a:pPr algn="ctr">
                        <a:lnSpc>
                          <a:spcPct val="100000"/>
                        </a:lnSpc>
                      </a:pPr>
                      <a:r>
                        <a:rPr lang="ru-RU" sz="1600" b="1" dirty="0" smtClean="0">
                          <a:latin typeface="Arial Narrow" pitchFamily="34" charset="0"/>
                        </a:rPr>
                        <a:t>ИТОГО</a:t>
                      </a:r>
                      <a:endParaRPr lang="ru-RU" sz="1600" b="1" dirty="0">
                        <a:latin typeface="Arial Narrow" pitchFamily="34" charset="0"/>
                      </a:endParaRPr>
                    </a:p>
                  </a:txBody>
                  <a:tcPr anchor="ctr"/>
                </a:tc>
                <a:tc hMerge="1">
                  <a:txBody>
                    <a:bodyPr/>
                    <a:lstStyle/>
                    <a:p>
                      <a:pPr algn="just"/>
                      <a:endParaRPr lang="ru-RU" sz="1600" dirty="0"/>
                    </a:p>
                  </a:txBody>
                  <a:tcPr anchor="ctr"/>
                </a:tc>
                <a:tc hMerge="1">
                  <a:txBody>
                    <a:bodyPr/>
                    <a:lstStyle/>
                    <a:p>
                      <a:pPr algn="just"/>
                      <a:endParaRPr lang="ru-RU" sz="1600" dirty="0"/>
                    </a:p>
                  </a:txBody>
                  <a:tcPr anchor="ctr"/>
                </a:tc>
                <a:tc hMerge="1">
                  <a:txBody>
                    <a:bodyPr/>
                    <a:lstStyle/>
                    <a:p>
                      <a:pPr algn="just"/>
                      <a:endParaRPr lang="ru-RU" sz="1600" dirty="0"/>
                    </a:p>
                  </a:txBody>
                  <a:tcPr anchor="ctr"/>
                </a:tc>
                <a:tc>
                  <a:txBody>
                    <a:bodyPr/>
                    <a:lstStyle/>
                    <a:p>
                      <a:pPr algn="ctr">
                        <a:lnSpc>
                          <a:spcPct val="100000"/>
                        </a:lnSpc>
                      </a:pPr>
                      <a:r>
                        <a:rPr lang="ru-RU" sz="1600" b="1" dirty="0" smtClean="0">
                          <a:latin typeface="Arial Narrow" pitchFamily="34" charset="0"/>
                        </a:rPr>
                        <a:t>2097</a:t>
                      </a:r>
                      <a:endParaRPr lang="ru-RU" sz="1600" b="1" dirty="0">
                        <a:latin typeface="Arial Narrow" pitchFamily="34" charset="0"/>
                      </a:endParaRPr>
                    </a:p>
                  </a:txBody>
                  <a:tcPr anchor="ctr"/>
                </a:tc>
              </a:tr>
            </a:tbl>
          </a:graphicData>
        </a:graphic>
      </p:graphicFrame>
      <p:sp>
        <p:nvSpPr>
          <p:cNvPr id="15420" name="Rectangle 1"/>
          <p:cNvSpPr>
            <a:spLocks noChangeArrowheads="1"/>
          </p:cNvSpPr>
          <p:nvPr/>
        </p:nvSpPr>
        <p:spPr bwMode="auto">
          <a:xfrm>
            <a:off x="1571625" y="214313"/>
            <a:ext cx="6929438" cy="369887"/>
          </a:xfrm>
          <a:prstGeom prst="rect">
            <a:avLst/>
          </a:prstGeom>
          <a:noFill/>
          <a:ln w="9525">
            <a:noFill/>
            <a:miter lim="800000"/>
            <a:headEnd/>
            <a:tailEnd/>
          </a:ln>
        </p:spPr>
        <p:txBody>
          <a:bodyPr anchor="ctr">
            <a:spAutoFit/>
          </a:bodyPr>
          <a:lstStyle/>
          <a:p>
            <a:pPr indent="450850" algn="ctr"/>
            <a:r>
              <a:rPr lang="ru-RU" b="1">
                <a:latin typeface="Arial Narrow" pitchFamily="34" charset="0"/>
                <a:ea typeface="Calibri" pitchFamily="34" charset="0"/>
                <a:cs typeface="Times New Roman" pitchFamily="18" charset="0"/>
              </a:rPr>
              <a:t>Отчет о проведенных лекциях в рамках акции СТОП ВИЧ/СПИД</a:t>
            </a:r>
            <a:r>
              <a:rPr lang="ru-RU">
                <a:latin typeface="Arial Narrow" pitchFamily="34" charset="0"/>
                <a:ea typeface="Calibri" pitchFamily="34" charset="0"/>
                <a:cs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1143000" y="1600200"/>
            <a:ext cx="7543800" cy="2043113"/>
          </a:xfrm>
        </p:spPr>
        <p:txBody>
          <a:bodyPr/>
          <a:lstStyle/>
          <a:p>
            <a:pPr algn="just">
              <a:buFont typeface="Arial" charset="0"/>
              <a:buNone/>
            </a:pPr>
            <a:r>
              <a:rPr lang="ru-RU" sz="1800" smtClean="0">
                <a:latin typeface="Arial Narrow" pitchFamily="34" charset="0"/>
              </a:rPr>
              <a:t>По инициативе Международной организации труда (МОТ) и Министерства труда и социальной защиты Российской Федерации и при поддержке Министерства здравоохранения Российской Федерации ОАО «РЖД» приняло решение присоединиться к Глобальной инициативе МОТ «Добровольное и конфиденциальное консультирование и тестирование на ВИЧ-инфекцию на рабочих местах», с целью осуществления профилактической кампании в трудовых коллективах.</a:t>
            </a:r>
            <a:endParaRPr lang="ru-RU" smtClean="0">
              <a:latin typeface="Arial Narrow" pitchFamily="34" charset="0"/>
            </a:endParaRPr>
          </a:p>
          <a:p>
            <a:endParaRPr lang="ru-RU" smtClean="0"/>
          </a:p>
        </p:txBody>
      </p:sp>
      <p:pic>
        <p:nvPicPr>
          <p:cNvPr id="16386" name="Рисунок 3" descr="STOPAIDS.jpg"/>
          <p:cNvPicPr>
            <a:picLocks noChangeAspect="1"/>
          </p:cNvPicPr>
          <p:nvPr/>
        </p:nvPicPr>
        <p:blipFill>
          <a:blip r:embed="rId2"/>
          <a:srcRect/>
          <a:stretch>
            <a:fillRect/>
          </a:stretch>
        </p:blipFill>
        <p:spPr bwMode="auto">
          <a:xfrm>
            <a:off x="2928938" y="4000500"/>
            <a:ext cx="3143250" cy="222250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ctrTitle"/>
          </p:nvPr>
        </p:nvSpPr>
        <p:spPr>
          <a:xfrm>
            <a:off x="714375" y="142875"/>
            <a:ext cx="7772400" cy="500063"/>
          </a:xfrm>
        </p:spPr>
        <p:txBody>
          <a:bodyPr/>
          <a:lstStyle/>
          <a:p>
            <a:r>
              <a:rPr lang="ru-RU" sz="2000" smtClean="0">
                <a:latin typeface="Arial Narrow" pitchFamily="34" charset="0"/>
              </a:rPr>
              <a:t>Подготовительный период</a:t>
            </a:r>
          </a:p>
        </p:txBody>
      </p:sp>
      <p:sp>
        <p:nvSpPr>
          <p:cNvPr id="17410" name="Подзаголовок 2"/>
          <p:cNvSpPr>
            <a:spLocks noGrp="1"/>
          </p:cNvSpPr>
          <p:nvPr>
            <p:ph type="subTitle" idx="1"/>
          </p:nvPr>
        </p:nvSpPr>
        <p:spPr>
          <a:xfrm>
            <a:off x="1371600" y="714375"/>
            <a:ext cx="6400800" cy="1643063"/>
          </a:xfrm>
        </p:spPr>
        <p:txBody>
          <a:bodyPr/>
          <a:lstStyle/>
          <a:p>
            <a:pPr algn="just"/>
            <a:r>
              <a:rPr lang="ru-RU" sz="1800" smtClean="0">
                <a:solidFill>
                  <a:schemeClr val="tx1"/>
                </a:solidFill>
                <a:latin typeface="Arial Narrow" pitchFamily="34" charset="0"/>
              </a:rPr>
              <a:t>Проведена рабочая встреча заместителя начальника Южно-Уральской дирекции здравоохранения с заместителем начальника по кадрам и социальным вопросам и начальником службы управления персоналом Южно-Уральской железной дороги по участию работников дороги в акции, инициатива была поддержана;</a:t>
            </a:r>
          </a:p>
        </p:txBody>
      </p:sp>
      <p:pic>
        <p:nvPicPr>
          <p:cNvPr id="17411" name="Рисунок 3" descr="STOPAIDS.jpg"/>
          <p:cNvPicPr>
            <a:picLocks noChangeAspect="1"/>
          </p:cNvPicPr>
          <p:nvPr/>
        </p:nvPicPr>
        <p:blipFill>
          <a:blip r:embed="rId2"/>
          <a:srcRect/>
          <a:stretch>
            <a:fillRect/>
          </a:stretch>
        </p:blipFill>
        <p:spPr bwMode="auto">
          <a:xfrm>
            <a:off x="7931150" y="6000750"/>
            <a:ext cx="1212850" cy="85725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pic>
        <p:nvPicPr>
          <p:cNvPr id="17412" name="Picture 1" descr="D:\ответы\РДМО 2016 год\акция ВИЧ\сентябрь-декабрь\ФотоРЖД\IMG_7997.JPG"/>
          <p:cNvPicPr>
            <a:picLocks noChangeAspect="1" noChangeArrowheads="1"/>
          </p:cNvPicPr>
          <p:nvPr/>
        </p:nvPicPr>
        <p:blipFill>
          <a:blip r:embed="rId3"/>
          <a:srcRect/>
          <a:stretch>
            <a:fillRect/>
          </a:stretch>
        </p:blipFill>
        <p:spPr bwMode="auto">
          <a:xfrm>
            <a:off x="1428750" y="2643188"/>
            <a:ext cx="5929313"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500063" y="4143375"/>
            <a:ext cx="8229600" cy="1828800"/>
          </a:xfrm>
        </p:spPr>
        <p:txBody>
          <a:bodyPr/>
          <a:lstStyle/>
          <a:p>
            <a:r>
              <a:rPr lang="ru-RU" sz="1800" smtClean="0">
                <a:latin typeface="Arial Narrow" pitchFamily="34" charset="0"/>
              </a:rPr>
              <a:t>Подготовлена телеграмма за подписью начальника дороги В.А. Попова и председателя Дорпрофжел А.Н. Бабинцева (исх. № 6693/Ю-Ур от  21.09.2016 г.) и направлена во все предприятия, находящиеся на полигоне дороги, о проведении профилактической работы, направленной на консультирование и тестирование на ВИЧ-инфекцию работников;</a:t>
            </a:r>
          </a:p>
        </p:txBody>
      </p:sp>
      <p:pic>
        <p:nvPicPr>
          <p:cNvPr id="18434" name="Picture 2" descr="D:\ответы\РДМО 2016 год\акция ВИЧ\сентябрь-декабрь\телеграмма ЮУЖД_Страница_1.jpg"/>
          <p:cNvPicPr>
            <a:picLocks noChangeAspect="1" noChangeArrowheads="1"/>
          </p:cNvPicPr>
          <p:nvPr/>
        </p:nvPicPr>
        <p:blipFill>
          <a:blip r:embed="rId2"/>
          <a:srcRect/>
          <a:stretch>
            <a:fillRect/>
          </a:stretch>
        </p:blipFill>
        <p:spPr bwMode="auto">
          <a:xfrm>
            <a:off x="714375" y="357188"/>
            <a:ext cx="2527300" cy="3571875"/>
          </a:xfrm>
          <a:prstGeom prst="rect">
            <a:avLst/>
          </a:prstGeom>
          <a:noFill/>
          <a:ln w="9525">
            <a:noFill/>
            <a:miter lim="800000"/>
            <a:headEnd/>
            <a:tailEnd/>
          </a:ln>
        </p:spPr>
      </p:pic>
      <p:pic>
        <p:nvPicPr>
          <p:cNvPr id="18435" name="Picture 3" descr="D:\ответы\РДМО 2016 год\акция ВИЧ\сентябрь-декабрь\телеграмма ЮУЖД_Страница_2.jpg"/>
          <p:cNvPicPr>
            <a:picLocks noChangeAspect="1" noChangeArrowheads="1"/>
          </p:cNvPicPr>
          <p:nvPr/>
        </p:nvPicPr>
        <p:blipFill>
          <a:blip r:embed="rId3"/>
          <a:srcRect/>
          <a:stretch>
            <a:fillRect/>
          </a:stretch>
        </p:blipFill>
        <p:spPr bwMode="auto">
          <a:xfrm>
            <a:off x="3286125" y="357188"/>
            <a:ext cx="2519363"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descr="STOPAIDS.jpg"/>
          <p:cNvPicPr>
            <a:picLocks noChangeAspect="1"/>
          </p:cNvPicPr>
          <p:nvPr/>
        </p:nvPicPr>
        <p:blipFill>
          <a:blip r:embed="rId2"/>
          <a:srcRect/>
          <a:stretch>
            <a:fillRect/>
          </a:stretch>
        </p:blipFill>
        <p:spPr bwMode="auto">
          <a:xfrm>
            <a:off x="7931150" y="6000750"/>
            <a:ext cx="1212850" cy="857250"/>
          </a:xfrm>
          <a:prstGeom prst="rect">
            <a:avLst/>
          </a:prstGeom>
          <a:gradFill rotWithShape="0">
            <a:gsLst>
              <a:gs pos="0">
                <a:srgbClr val="8488C4"/>
              </a:gs>
              <a:gs pos="53000">
                <a:srgbClr val="D4DEFF"/>
              </a:gs>
              <a:gs pos="83000">
                <a:srgbClr val="D4DEFF"/>
              </a:gs>
              <a:gs pos="100000">
                <a:srgbClr val="96AB94"/>
              </a:gs>
            </a:gsLst>
            <a:path path="rect">
              <a:fillToRect l="100000" t="100000"/>
            </a:path>
          </a:gradFill>
          <a:ln w="9525">
            <a:noFill/>
            <a:miter lim="800000"/>
            <a:headEnd/>
            <a:tailEnd/>
          </a:ln>
        </p:spPr>
      </p:pic>
      <p:sp>
        <p:nvSpPr>
          <p:cNvPr id="19458" name="Прямоугольник 4"/>
          <p:cNvSpPr>
            <a:spLocks noChangeArrowheads="1"/>
          </p:cNvSpPr>
          <p:nvPr/>
        </p:nvSpPr>
        <p:spPr bwMode="auto">
          <a:xfrm>
            <a:off x="1500188" y="4714875"/>
            <a:ext cx="6215062" cy="646113"/>
          </a:xfrm>
          <a:prstGeom prst="rect">
            <a:avLst/>
          </a:prstGeom>
          <a:noFill/>
          <a:ln w="9525">
            <a:noFill/>
            <a:miter lim="800000"/>
            <a:headEnd/>
            <a:tailEnd/>
          </a:ln>
        </p:spPr>
        <p:txBody>
          <a:bodyPr>
            <a:spAutoFit/>
          </a:bodyPr>
          <a:lstStyle/>
          <a:p>
            <a:r>
              <a:rPr lang="ru-RU">
                <a:latin typeface="Arial Narrow" pitchFamily="34" charset="0"/>
              </a:rPr>
              <a:t>Состоялась рабочая встреча с начальником локомотивного депо, инициатива поддержана;</a:t>
            </a:r>
          </a:p>
        </p:txBody>
      </p:sp>
      <p:pic>
        <p:nvPicPr>
          <p:cNvPr id="19459" name="Picture 1" descr="D:\ответы\РДМО 2016 год\акция ВИЧ\сентябрь-декабрь\188011_603x354.jpg"/>
          <p:cNvPicPr>
            <a:picLocks noChangeAspect="1" noChangeArrowheads="1"/>
          </p:cNvPicPr>
          <p:nvPr/>
        </p:nvPicPr>
        <p:blipFill>
          <a:blip r:embed="rId3"/>
          <a:srcRect/>
          <a:stretch>
            <a:fillRect/>
          </a:stretch>
        </p:blipFill>
        <p:spPr bwMode="auto">
          <a:xfrm>
            <a:off x="1428750" y="428625"/>
            <a:ext cx="6262688"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457200" y="3143250"/>
            <a:ext cx="8229600" cy="2982913"/>
          </a:xfrm>
        </p:spPr>
        <p:txBody>
          <a:bodyPr/>
          <a:lstStyle/>
          <a:p>
            <a:r>
              <a:rPr lang="ru-RU" sz="1800" smtClean="0">
                <a:latin typeface="Arial Narrow" pitchFamily="34" charset="0"/>
              </a:rPr>
              <a:t>В режиме онлайн проведена трехсторонняя встреча руководителя Челябинского областного центра по профилактике и борьбе со СПИД Радзиховской М.В., координатором программы по ВИЧ/СПИД в сфере труда в РФ Субрегионального бюро Международной организации труда для стран Восточной Европы и Центральной Азии Е.В. Ивановой и Южно-Уральской дирекцией здравоохранения, намечена программа совещания;</a:t>
            </a:r>
          </a:p>
          <a:p>
            <a:endParaRPr lang="ru-RU"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357688" y="428625"/>
            <a:ext cx="4786312" cy="5697538"/>
          </a:xfrm>
        </p:spPr>
        <p:txBody>
          <a:bodyPr/>
          <a:lstStyle/>
          <a:p>
            <a:r>
              <a:rPr lang="ru-RU" sz="1800" smtClean="0">
                <a:latin typeface="Arial Narrow" pitchFamily="34" charset="0"/>
              </a:rPr>
              <a:t>14 и 19 сентября 2016 г. проведены встречи с работниками локомотивных бригад с распространением буклетов, листовок по профилактике ВИЧ;</a:t>
            </a:r>
          </a:p>
          <a:p>
            <a:r>
              <a:rPr lang="ru-RU" sz="1800" smtClean="0">
                <a:latin typeface="Arial Narrow" pitchFamily="34" charset="0"/>
              </a:rPr>
              <a:t>- Подготовлена и размещена информация по профилактике ВИЧ-инфекции на стендах в пунктах предрейсового осмотра, здравпунктах предприятий, поликлиниках в местах проведения планерных совещаний предприятий ЮУЖД;</a:t>
            </a:r>
          </a:p>
          <a:p>
            <a:r>
              <a:rPr lang="ru-RU" sz="1800" smtClean="0">
                <a:latin typeface="Arial Narrow" pitchFamily="34" charset="0"/>
              </a:rPr>
              <a:t>Проведены 22 лекции цеховыми врачами в собраниях коллективов на предприятиях ЮУЖД;</a:t>
            </a:r>
          </a:p>
          <a:p>
            <a:r>
              <a:rPr lang="ru-RU" sz="1800" smtClean="0">
                <a:latin typeface="Arial Narrow" pitchFamily="34" charset="0"/>
              </a:rPr>
              <a:t>Организована демонстрация видео- и аудиоматериалов на железнодорожном вокзале ст. Челябинск, холлах поликлиник НУЗ.</a:t>
            </a:r>
          </a:p>
          <a:p>
            <a:endParaRPr lang="ru-RU" smtClean="0"/>
          </a:p>
        </p:txBody>
      </p:sp>
      <p:pic>
        <p:nvPicPr>
          <p:cNvPr id="21506" name="Рисунок 3"/>
          <p:cNvPicPr>
            <a:picLocks noChangeAspect="1"/>
          </p:cNvPicPr>
          <p:nvPr/>
        </p:nvPicPr>
        <p:blipFill>
          <a:blip r:embed="rId2"/>
          <a:srcRect/>
          <a:stretch>
            <a:fillRect/>
          </a:stretch>
        </p:blipFill>
        <p:spPr bwMode="auto">
          <a:xfrm>
            <a:off x="0" y="357188"/>
            <a:ext cx="438467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1205</Words>
  <Application>Microsoft Office PowerPoint</Application>
  <PresentationFormat>Экран (4:3)</PresentationFormat>
  <Paragraphs>95</Paragraphs>
  <Slides>23</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23</vt:i4>
      </vt:variant>
    </vt:vector>
  </HeadingPairs>
  <TitlesOfParts>
    <vt:vector size="28" baseType="lpstr">
      <vt:lpstr>Calibri</vt:lpstr>
      <vt:lpstr>Arial</vt:lpstr>
      <vt:lpstr>Arial Narrow</vt:lpstr>
      <vt:lpstr>Times New Roman</vt:lpstr>
      <vt:lpstr>Тема Office</vt:lpstr>
      <vt:lpstr>Пилотный проект  «Добровольное и конфиденциальное консультирование и тестирование на ВИЧ-инфекцию на ЮУЖД»</vt:lpstr>
      <vt:lpstr>Слайд 2</vt:lpstr>
      <vt:lpstr>Слайд 3</vt:lpstr>
      <vt:lpstr>Слайд 4</vt:lpstr>
      <vt:lpstr>Подготовительный период</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в рамках  Всероссийской акции «Стоп ВИЧ/СПИД»   на Южно-Уральской железной дороге планируется в ноябре 2016 года:</vt:lpstr>
      <vt:lpstr>Слайд 20</vt:lpstr>
      <vt:lpstr>Слайд 21</vt:lpstr>
      <vt:lpstr>Слайд 22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Любавин Владимир Олегович</dc:creator>
  <cp:lastModifiedBy>Пользователь</cp:lastModifiedBy>
  <cp:revision>53</cp:revision>
  <dcterms:created xsi:type="dcterms:W3CDTF">2016-11-11T01:48:59Z</dcterms:created>
  <dcterms:modified xsi:type="dcterms:W3CDTF">2017-01-23T12:37:49Z</dcterms:modified>
</cp:coreProperties>
</file>